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60" r:id="rId5"/>
    <p:sldId id="261" r:id="rId6"/>
    <p:sldId id="262" r:id="rId7"/>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D42C17-1D08-4F1A-A02B-B0D441835B50}" v="177" dt="2023-11-13T17:47:52.3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7" d="100"/>
          <a:sy n="67" d="100"/>
        </p:scale>
        <p:origin x="568"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00AB914-D330-4956-A298-4D4DDC3A12BC}" type="datetimeFigureOut">
              <a:rPr lang="en-GB" smtClean="0"/>
              <a:t>05/02/2024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8ED5B8-D0AB-47F6-8AA6-2F25B1CCA769}" type="slidenum">
              <a:rPr lang="en-GB" smtClean="0"/>
              <a:t>‹#›</a:t>
            </a:fld>
            <a:endParaRPr lang="en-GB"/>
          </a:p>
        </p:txBody>
      </p:sp>
    </p:spTree>
    <p:extLst>
      <p:ext uri="{BB962C8B-B14F-4D97-AF65-F5344CB8AC3E}">
        <p14:creationId xmlns:p14="http://schemas.microsoft.com/office/powerpoint/2010/main" val="419216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00AB914-D330-4956-A298-4D4DDC3A12BC}" type="datetimeFigureOut">
              <a:rPr lang="en-GB" smtClean="0"/>
              <a:t>05/02/2024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8ED5B8-D0AB-47F6-8AA6-2F25B1CCA769}" type="slidenum">
              <a:rPr lang="en-GB" smtClean="0"/>
              <a:t>‹#›</a:t>
            </a:fld>
            <a:endParaRPr lang="en-GB"/>
          </a:p>
        </p:txBody>
      </p:sp>
    </p:spTree>
    <p:extLst>
      <p:ext uri="{BB962C8B-B14F-4D97-AF65-F5344CB8AC3E}">
        <p14:creationId xmlns:p14="http://schemas.microsoft.com/office/powerpoint/2010/main" val="3888812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00AB914-D330-4956-A298-4D4DDC3A12BC}" type="datetimeFigureOut">
              <a:rPr lang="en-GB" smtClean="0"/>
              <a:t>05/02/2024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8ED5B8-D0AB-47F6-8AA6-2F25B1CCA769}" type="slidenum">
              <a:rPr lang="en-GB" smtClean="0"/>
              <a:t>‹#›</a:t>
            </a:fld>
            <a:endParaRPr lang="en-GB"/>
          </a:p>
        </p:txBody>
      </p:sp>
    </p:spTree>
    <p:extLst>
      <p:ext uri="{BB962C8B-B14F-4D97-AF65-F5344CB8AC3E}">
        <p14:creationId xmlns:p14="http://schemas.microsoft.com/office/powerpoint/2010/main" val="2980214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00AB914-D330-4956-A298-4D4DDC3A12BC}" type="datetimeFigureOut">
              <a:rPr lang="en-GB" smtClean="0"/>
              <a:t>05/02/2024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8ED5B8-D0AB-47F6-8AA6-2F25B1CCA769}" type="slidenum">
              <a:rPr lang="en-GB" smtClean="0"/>
              <a:t>‹#›</a:t>
            </a:fld>
            <a:endParaRPr lang="en-GB"/>
          </a:p>
        </p:txBody>
      </p:sp>
    </p:spTree>
    <p:extLst>
      <p:ext uri="{BB962C8B-B14F-4D97-AF65-F5344CB8AC3E}">
        <p14:creationId xmlns:p14="http://schemas.microsoft.com/office/powerpoint/2010/main" val="3947976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00AB914-D330-4956-A298-4D4DDC3A12BC}" type="datetimeFigureOut">
              <a:rPr lang="en-GB" smtClean="0"/>
              <a:t>05/02/2024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8ED5B8-D0AB-47F6-8AA6-2F25B1CCA769}" type="slidenum">
              <a:rPr lang="en-GB" smtClean="0"/>
              <a:t>‹#›</a:t>
            </a:fld>
            <a:endParaRPr lang="en-GB"/>
          </a:p>
        </p:txBody>
      </p:sp>
    </p:spTree>
    <p:extLst>
      <p:ext uri="{BB962C8B-B14F-4D97-AF65-F5344CB8AC3E}">
        <p14:creationId xmlns:p14="http://schemas.microsoft.com/office/powerpoint/2010/main" val="2608075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00AB914-D330-4956-A298-4D4DDC3A12BC}" type="datetimeFigureOut">
              <a:rPr lang="en-GB" smtClean="0"/>
              <a:t>05/02/2024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8ED5B8-D0AB-47F6-8AA6-2F25B1CCA769}" type="slidenum">
              <a:rPr lang="en-GB" smtClean="0"/>
              <a:t>‹#›</a:t>
            </a:fld>
            <a:endParaRPr lang="en-GB"/>
          </a:p>
        </p:txBody>
      </p:sp>
    </p:spTree>
    <p:extLst>
      <p:ext uri="{BB962C8B-B14F-4D97-AF65-F5344CB8AC3E}">
        <p14:creationId xmlns:p14="http://schemas.microsoft.com/office/powerpoint/2010/main" val="238618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00AB914-D330-4956-A298-4D4DDC3A12BC}" type="datetimeFigureOut">
              <a:rPr lang="en-GB" smtClean="0"/>
              <a:t>05/02/2024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98ED5B8-D0AB-47F6-8AA6-2F25B1CCA769}" type="slidenum">
              <a:rPr lang="en-GB" smtClean="0"/>
              <a:t>‹#›</a:t>
            </a:fld>
            <a:endParaRPr lang="en-GB"/>
          </a:p>
        </p:txBody>
      </p:sp>
    </p:spTree>
    <p:extLst>
      <p:ext uri="{BB962C8B-B14F-4D97-AF65-F5344CB8AC3E}">
        <p14:creationId xmlns:p14="http://schemas.microsoft.com/office/powerpoint/2010/main" val="2060279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00AB914-D330-4956-A298-4D4DDC3A12BC}" type="datetimeFigureOut">
              <a:rPr lang="en-GB" smtClean="0"/>
              <a:t>05/02/2024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98ED5B8-D0AB-47F6-8AA6-2F25B1CCA769}" type="slidenum">
              <a:rPr lang="en-GB" smtClean="0"/>
              <a:t>‹#›</a:t>
            </a:fld>
            <a:endParaRPr lang="en-GB"/>
          </a:p>
        </p:txBody>
      </p:sp>
    </p:spTree>
    <p:extLst>
      <p:ext uri="{BB962C8B-B14F-4D97-AF65-F5344CB8AC3E}">
        <p14:creationId xmlns:p14="http://schemas.microsoft.com/office/powerpoint/2010/main" val="3062156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0AB914-D330-4956-A298-4D4DDC3A12BC}" type="datetimeFigureOut">
              <a:rPr lang="en-GB" smtClean="0"/>
              <a:t>05/02/2024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98ED5B8-D0AB-47F6-8AA6-2F25B1CCA769}" type="slidenum">
              <a:rPr lang="en-GB" smtClean="0"/>
              <a:t>‹#›</a:t>
            </a:fld>
            <a:endParaRPr lang="en-GB"/>
          </a:p>
        </p:txBody>
      </p:sp>
    </p:spTree>
    <p:extLst>
      <p:ext uri="{BB962C8B-B14F-4D97-AF65-F5344CB8AC3E}">
        <p14:creationId xmlns:p14="http://schemas.microsoft.com/office/powerpoint/2010/main" val="3363593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00AB914-D330-4956-A298-4D4DDC3A12BC}" type="datetimeFigureOut">
              <a:rPr lang="en-GB" smtClean="0"/>
              <a:t>05/02/2024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8ED5B8-D0AB-47F6-8AA6-2F25B1CCA769}" type="slidenum">
              <a:rPr lang="en-GB" smtClean="0"/>
              <a:t>‹#›</a:t>
            </a:fld>
            <a:endParaRPr lang="en-GB"/>
          </a:p>
        </p:txBody>
      </p:sp>
    </p:spTree>
    <p:extLst>
      <p:ext uri="{BB962C8B-B14F-4D97-AF65-F5344CB8AC3E}">
        <p14:creationId xmlns:p14="http://schemas.microsoft.com/office/powerpoint/2010/main" val="1518770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00AB914-D330-4956-A298-4D4DDC3A12BC}" type="datetimeFigureOut">
              <a:rPr lang="en-GB" smtClean="0"/>
              <a:t>05/02/2024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8ED5B8-D0AB-47F6-8AA6-2F25B1CCA769}" type="slidenum">
              <a:rPr lang="en-GB" smtClean="0"/>
              <a:t>‹#›</a:t>
            </a:fld>
            <a:endParaRPr lang="en-GB"/>
          </a:p>
        </p:txBody>
      </p:sp>
    </p:spTree>
    <p:extLst>
      <p:ext uri="{BB962C8B-B14F-4D97-AF65-F5344CB8AC3E}">
        <p14:creationId xmlns:p14="http://schemas.microsoft.com/office/powerpoint/2010/main" val="3709399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0AB914-D330-4956-A298-4D4DDC3A12BC}" type="datetimeFigureOut">
              <a:rPr lang="en-GB" smtClean="0"/>
              <a:t>05/02/2024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8ED5B8-D0AB-47F6-8AA6-2F25B1CCA769}" type="slidenum">
              <a:rPr lang="en-GB" smtClean="0"/>
              <a:t>‹#›</a:t>
            </a:fld>
            <a:endParaRPr lang="en-GB"/>
          </a:p>
        </p:txBody>
      </p:sp>
    </p:spTree>
    <p:extLst>
      <p:ext uri="{BB962C8B-B14F-4D97-AF65-F5344CB8AC3E}">
        <p14:creationId xmlns:p14="http://schemas.microsoft.com/office/powerpoint/2010/main" val="3417004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55032" y="171081"/>
            <a:ext cx="1977898" cy="883264"/>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736201"/>
            <a:ext cx="12192000" cy="1916904"/>
          </a:xfrm>
          <a:prstGeom prst="rect">
            <a:avLst/>
          </a:prstGeom>
        </p:spPr>
      </p:pic>
      <p:pic>
        <p:nvPicPr>
          <p:cNvPr id="6" name="Picture 5"/>
          <p:cNvPicPr>
            <a:picLocks noChangeAspect="1"/>
          </p:cNvPicPr>
          <p:nvPr/>
        </p:nvPicPr>
        <p:blipFill rotWithShape="1">
          <a:blip r:embed="rId4">
            <a:extLst>
              <a:ext uri="{28A0092B-C50C-407E-A947-70E740481C1C}">
                <a14:useLocalDpi xmlns:a14="http://schemas.microsoft.com/office/drawing/2010/main" val="0"/>
              </a:ext>
            </a:extLst>
          </a:blip>
          <a:srcRect b="-33605"/>
          <a:stretch/>
        </p:blipFill>
        <p:spPr>
          <a:xfrm>
            <a:off x="1764" y="6653105"/>
            <a:ext cx="12190236" cy="300307"/>
          </a:xfrm>
          <a:prstGeom prst="rect">
            <a:avLst/>
          </a:prstGeom>
        </p:spPr>
      </p:pic>
      <p:sp>
        <p:nvSpPr>
          <p:cNvPr id="2" name="Title 1">
            <a:extLst>
              <a:ext uri="{FF2B5EF4-FFF2-40B4-BE49-F238E27FC236}">
                <a16:creationId xmlns:a16="http://schemas.microsoft.com/office/drawing/2014/main" id="{EFB2E35E-1066-3748-A4B2-6A20943F890C}"/>
              </a:ext>
            </a:extLst>
          </p:cNvPr>
          <p:cNvSpPr>
            <a:spLocks noGrp="1"/>
          </p:cNvSpPr>
          <p:nvPr>
            <p:ph type="title"/>
          </p:nvPr>
        </p:nvSpPr>
        <p:spPr/>
        <p:txBody>
          <a:bodyPr/>
          <a:lstStyle/>
          <a:p>
            <a:r>
              <a:rPr lang="en-GB" dirty="0"/>
              <a:t>Newark and Sherwood District Council</a:t>
            </a:r>
          </a:p>
        </p:txBody>
      </p:sp>
      <p:sp>
        <p:nvSpPr>
          <p:cNvPr id="7" name="Content Placeholder 6">
            <a:extLst>
              <a:ext uri="{FF2B5EF4-FFF2-40B4-BE49-F238E27FC236}">
                <a16:creationId xmlns:a16="http://schemas.microsoft.com/office/drawing/2014/main" id="{FD828A38-806C-4E77-0B3E-935F090D9800}"/>
              </a:ext>
            </a:extLst>
          </p:cNvPr>
          <p:cNvSpPr>
            <a:spLocks noGrp="1"/>
          </p:cNvSpPr>
          <p:nvPr>
            <p:ph idx="1"/>
          </p:nvPr>
        </p:nvSpPr>
        <p:spPr>
          <a:xfrm>
            <a:off x="838200" y="1825625"/>
            <a:ext cx="8626929" cy="999218"/>
          </a:xfrm>
        </p:spPr>
        <p:txBody>
          <a:bodyPr>
            <a:normAutofit/>
          </a:bodyPr>
          <a:lstStyle/>
          <a:p>
            <a:pPr marL="0" indent="0" algn="ctr">
              <a:buNone/>
            </a:pPr>
            <a:r>
              <a:rPr lang="en-GB" sz="5400" dirty="0"/>
              <a:t>Blidworth S106 Process </a:t>
            </a:r>
          </a:p>
        </p:txBody>
      </p:sp>
    </p:spTree>
    <p:extLst>
      <p:ext uri="{BB962C8B-B14F-4D97-AF65-F5344CB8AC3E}">
        <p14:creationId xmlns:p14="http://schemas.microsoft.com/office/powerpoint/2010/main" val="1071462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55032" y="171081"/>
            <a:ext cx="1977898" cy="883264"/>
          </a:xfrm>
          <a:prstGeom prst="rect">
            <a:avLst/>
          </a:prstGeom>
        </p:spPr>
      </p:pic>
      <p:pic>
        <p:nvPicPr>
          <p:cNvPr id="5" name="Picture 4" descr="Shape&#10;&#10;Description automatically generated with medium confidence"/>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752572"/>
            <a:ext cx="12192000" cy="1916904"/>
          </a:xfrm>
          <a:prstGeom prst="rect">
            <a:avLst/>
          </a:prstGeom>
        </p:spPr>
      </p:pic>
      <p:pic>
        <p:nvPicPr>
          <p:cNvPr id="6" name="Picture 5"/>
          <p:cNvPicPr>
            <a:picLocks noChangeAspect="1"/>
          </p:cNvPicPr>
          <p:nvPr/>
        </p:nvPicPr>
        <p:blipFill rotWithShape="1">
          <a:blip r:embed="rId4">
            <a:extLst>
              <a:ext uri="{28A0092B-C50C-407E-A947-70E740481C1C}">
                <a14:useLocalDpi xmlns:a14="http://schemas.microsoft.com/office/drawing/2010/main" val="0"/>
              </a:ext>
            </a:extLst>
          </a:blip>
          <a:srcRect b="-33605"/>
          <a:stretch/>
        </p:blipFill>
        <p:spPr>
          <a:xfrm>
            <a:off x="1764" y="6653105"/>
            <a:ext cx="12190236" cy="300307"/>
          </a:xfrm>
          <a:prstGeom prst="rect">
            <a:avLst/>
          </a:prstGeom>
        </p:spPr>
      </p:pic>
      <p:sp>
        <p:nvSpPr>
          <p:cNvPr id="2" name="Title 1">
            <a:extLst>
              <a:ext uri="{FF2B5EF4-FFF2-40B4-BE49-F238E27FC236}">
                <a16:creationId xmlns:a16="http://schemas.microsoft.com/office/drawing/2014/main" id="{961D1203-E3D5-9DCD-FF63-18EA6514648B}"/>
              </a:ext>
            </a:extLst>
          </p:cNvPr>
          <p:cNvSpPr>
            <a:spLocks noGrp="1"/>
          </p:cNvSpPr>
          <p:nvPr>
            <p:ph type="title"/>
          </p:nvPr>
        </p:nvSpPr>
        <p:spPr>
          <a:xfrm>
            <a:off x="838200" y="365126"/>
            <a:ext cx="10515600" cy="883264"/>
          </a:xfrm>
        </p:spPr>
        <p:txBody>
          <a:bodyPr>
            <a:normAutofit fontScale="90000"/>
          </a:bodyPr>
          <a:lstStyle/>
          <a:p>
            <a:br>
              <a:rPr lang="en-GB" dirty="0"/>
            </a:br>
            <a:r>
              <a:rPr lang="en-US" dirty="0"/>
              <a:t>S106 Process</a:t>
            </a:r>
            <a:br>
              <a:rPr lang="en-GB" dirty="0"/>
            </a:br>
            <a:endParaRPr lang="en-GB" dirty="0"/>
          </a:p>
        </p:txBody>
      </p:sp>
      <p:sp>
        <p:nvSpPr>
          <p:cNvPr id="7" name="Content Placeholder 6">
            <a:extLst>
              <a:ext uri="{FF2B5EF4-FFF2-40B4-BE49-F238E27FC236}">
                <a16:creationId xmlns:a16="http://schemas.microsoft.com/office/drawing/2014/main" id="{E16A832F-DC1D-3B33-C30B-BAB084479E27}"/>
              </a:ext>
            </a:extLst>
          </p:cNvPr>
          <p:cNvSpPr>
            <a:spLocks noGrp="1"/>
          </p:cNvSpPr>
          <p:nvPr>
            <p:ph idx="1"/>
          </p:nvPr>
        </p:nvSpPr>
        <p:spPr>
          <a:xfrm>
            <a:off x="838200" y="1442435"/>
            <a:ext cx="10515600" cy="4734528"/>
          </a:xfrm>
        </p:spPr>
        <p:txBody>
          <a:bodyPr/>
          <a:lstStyle/>
          <a:p>
            <a:r>
              <a:rPr lang="en-GB" dirty="0"/>
              <a:t>Developer Contributions SPD (Supplementary Planning Document) December 2013. </a:t>
            </a:r>
          </a:p>
          <a:p>
            <a:r>
              <a:rPr lang="en-GB" dirty="0"/>
              <a:t>Sets out what the Local planning Authority can ask developers to contribute towards infrastructure improvement when considering significant new build residential developments.</a:t>
            </a:r>
          </a:p>
          <a:p>
            <a:r>
              <a:rPr lang="en-GB" dirty="0"/>
              <a:t>It covers contributions for: Affordable Housing, Community Facilities,</a:t>
            </a:r>
            <a:r>
              <a:rPr lang="en-GB" dirty="0">
                <a:effectLst/>
                <a:latin typeface="Calibri" panose="020F0502020204030204" pitchFamily="34" charset="0"/>
                <a:ea typeface="Calibri" panose="020F0502020204030204" pitchFamily="34" charset="0"/>
                <a:cs typeface="Times New Roman" panose="02020603050405020304" pitchFamily="18" charset="0"/>
              </a:rPr>
              <a:t> Education Provision, Health, Libraries, Open Space, inc. Childrens’ Play Space and Sports Pitches and SANGS, County Council Transport.</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a:p>
            <a:pPr marL="0" indent="0">
              <a:buNone/>
            </a:pPr>
            <a:endParaRPr lang="en-GB" dirty="0"/>
          </a:p>
        </p:txBody>
      </p:sp>
    </p:spTree>
    <p:extLst>
      <p:ext uri="{BB962C8B-B14F-4D97-AF65-F5344CB8AC3E}">
        <p14:creationId xmlns:p14="http://schemas.microsoft.com/office/powerpoint/2010/main" val="1686638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55032" y="171081"/>
            <a:ext cx="1977898" cy="883264"/>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752572"/>
            <a:ext cx="12192000" cy="1916904"/>
          </a:xfrm>
          <a:prstGeom prst="rect">
            <a:avLst/>
          </a:prstGeom>
        </p:spPr>
      </p:pic>
      <p:pic>
        <p:nvPicPr>
          <p:cNvPr id="6" name="Picture 5"/>
          <p:cNvPicPr>
            <a:picLocks noChangeAspect="1"/>
          </p:cNvPicPr>
          <p:nvPr/>
        </p:nvPicPr>
        <p:blipFill rotWithShape="1">
          <a:blip r:embed="rId4">
            <a:extLst>
              <a:ext uri="{28A0092B-C50C-407E-A947-70E740481C1C}">
                <a14:useLocalDpi xmlns:a14="http://schemas.microsoft.com/office/drawing/2010/main" val="0"/>
              </a:ext>
            </a:extLst>
          </a:blip>
          <a:srcRect b="-33605"/>
          <a:stretch/>
        </p:blipFill>
        <p:spPr>
          <a:xfrm>
            <a:off x="1764" y="6653105"/>
            <a:ext cx="12190236" cy="300307"/>
          </a:xfrm>
          <a:prstGeom prst="rect">
            <a:avLst/>
          </a:prstGeom>
        </p:spPr>
      </p:pic>
      <p:sp>
        <p:nvSpPr>
          <p:cNvPr id="2" name="Title 1">
            <a:extLst>
              <a:ext uri="{FF2B5EF4-FFF2-40B4-BE49-F238E27FC236}">
                <a16:creationId xmlns:a16="http://schemas.microsoft.com/office/drawing/2014/main" id="{7BA3D1A6-352C-9F95-CC61-FF796CD7949D}"/>
              </a:ext>
            </a:extLst>
          </p:cNvPr>
          <p:cNvSpPr>
            <a:spLocks noGrp="1"/>
          </p:cNvSpPr>
          <p:nvPr>
            <p:ph type="title"/>
          </p:nvPr>
        </p:nvSpPr>
        <p:spPr/>
        <p:txBody>
          <a:bodyPr>
            <a:normAutofit/>
          </a:bodyPr>
          <a:lstStyle/>
          <a:p>
            <a:br>
              <a:rPr lang="en-US" dirty="0"/>
            </a:br>
            <a:endParaRPr lang="en-GB" dirty="0"/>
          </a:p>
        </p:txBody>
      </p:sp>
      <p:sp>
        <p:nvSpPr>
          <p:cNvPr id="7" name="Content Placeholder 6">
            <a:extLst>
              <a:ext uri="{FF2B5EF4-FFF2-40B4-BE49-F238E27FC236}">
                <a16:creationId xmlns:a16="http://schemas.microsoft.com/office/drawing/2014/main" id="{DD4BB491-1105-95FA-6E73-C37299D8A4D1}"/>
              </a:ext>
            </a:extLst>
          </p:cNvPr>
          <p:cNvSpPr>
            <a:spLocks noGrp="1"/>
          </p:cNvSpPr>
          <p:nvPr>
            <p:ph idx="1"/>
          </p:nvPr>
        </p:nvSpPr>
        <p:spPr>
          <a:xfrm>
            <a:off x="838200" y="1248389"/>
            <a:ext cx="10515600" cy="4928574"/>
          </a:xfrm>
        </p:spPr>
        <p:txBody>
          <a:bodyPr>
            <a:normAutofit/>
          </a:bodyPr>
          <a:lstStyle/>
          <a:p>
            <a:pPr marL="0" indent="0">
              <a:buNone/>
            </a:pPr>
            <a:r>
              <a:rPr lang="en-GB" dirty="0"/>
              <a:t>The SPD defines community facilities as including Community Halls; Village Halls; Indoor areas for sport, physical activity, leisure and cultural activity; and Halls related to places of worship.</a:t>
            </a:r>
          </a:p>
          <a:p>
            <a:pPr marL="0" indent="0">
              <a:buNone/>
            </a:pPr>
            <a:r>
              <a:rPr lang="en-GB" dirty="0"/>
              <a:t>Community Facilities Contribution for Blidworth relating to New Lane  -  The sum of £112,109 towards the improvement of community facilities within Blidworth. </a:t>
            </a:r>
          </a:p>
          <a:p>
            <a:pPr marL="0" indent="0">
              <a:buNone/>
            </a:pPr>
            <a:r>
              <a:rPr lang="en-GB" dirty="0"/>
              <a:t>This payment has now been paid in full to Newark and Sherwood District Council. </a:t>
            </a:r>
            <a:r>
              <a:rPr lang="en-GB" dirty="0">
                <a:effectLst/>
                <a:latin typeface="Calibri" panose="020F0502020204030204" pitchFamily="34" charset="0"/>
                <a:ea typeface="Calibri" panose="020F0502020204030204" pitchFamily="34" charset="0"/>
                <a:cs typeface="Times New Roman" panose="02020603050405020304" pitchFamily="18" charset="0"/>
              </a:rPr>
              <a:t>They are typically time limited and should be spent within 5 years from  the  date of receipt of the contribution.</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020706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55032" y="171081"/>
            <a:ext cx="1977898" cy="883264"/>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752572"/>
            <a:ext cx="12192000" cy="1916904"/>
          </a:xfrm>
          <a:prstGeom prst="rect">
            <a:avLst/>
          </a:prstGeom>
        </p:spPr>
      </p:pic>
      <p:pic>
        <p:nvPicPr>
          <p:cNvPr id="6" name="Picture 5"/>
          <p:cNvPicPr>
            <a:picLocks noChangeAspect="1"/>
          </p:cNvPicPr>
          <p:nvPr/>
        </p:nvPicPr>
        <p:blipFill rotWithShape="1">
          <a:blip r:embed="rId4">
            <a:extLst>
              <a:ext uri="{28A0092B-C50C-407E-A947-70E740481C1C}">
                <a14:useLocalDpi xmlns:a14="http://schemas.microsoft.com/office/drawing/2010/main" val="0"/>
              </a:ext>
            </a:extLst>
          </a:blip>
          <a:srcRect b="-33605"/>
          <a:stretch/>
        </p:blipFill>
        <p:spPr>
          <a:xfrm>
            <a:off x="1764" y="6653105"/>
            <a:ext cx="12190236" cy="300307"/>
          </a:xfrm>
          <a:prstGeom prst="rect">
            <a:avLst/>
          </a:prstGeom>
        </p:spPr>
      </p:pic>
      <p:sp>
        <p:nvSpPr>
          <p:cNvPr id="2" name="Title 1">
            <a:extLst>
              <a:ext uri="{FF2B5EF4-FFF2-40B4-BE49-F238E27FC236}">
                <a16:creationId xmlns:a16="http://schemas.microsoft.com/office/drawing/2014/main" id="{7BA3D1A6-352C-9F95-CC61-FF796CD7949D}"/>
              </a:ext>
            </a:extLst>
          </p:cNvPr>
          <p:cNvSpPr>
            <a:spLocks noGrp="1"/>
          </p:cNvSpPr>
          <p:nvPr>
            <p:ph type="title"/>
          </p:nvPr>
        </p:nvSpPr>
        <p:spPr/>
        <p:txBody>
          <a:bodyPr>
            <a:normAutofit/>
          </a:bodyPr>
          <a:lstStyle/>
          <a:p>
            <a:br>
              <a:rPr lang="en-US" sz="4000" dirty="0">
                <a:latin typeface="+mn-lt"/>
              </a:rPr>
            </a:br>
            <a:r>
              <a:rPr lang="en-US" sz="4000" dirty="0">
                <a:latin typeface="+mn-lt"/>
              </a:rPr>
              <a:t>How do I apply?</a:t>
            </a:r>
            <a:endParaRPr lang="en-GB" sz="4000" dirty="0">
              <a:latin typeface="+mn-lt"/>
            </a:endParaRPr>
          </a:p>
        </p:txBody>
      </p:sp>
      <p:sp>
        <p:nvSpPr>
          <p:cNvPr id="7" name="Content Placeholder 6">
            <a:extLst>
              <a:ext uri="{FF2B5EF4-FFF2-40B4-BE49-F238E27FC236}">
                <a16:creationId xmlns:a16="http://schemas.microsoft.com/office/drawing/2014/main" id="{DD4BB491-1105-95FA-6E73-C37299D8A4D1}"/>
              </a:ext>
            </a:extLst>
          </p:cNvPr>
          <p:cNvSpPr>
            <a:spLocks noGrp="1"/>
          </p:cNvSpPr>
          <p:nvPr>
            <p:ph idx="1"/>
          </p:nvPr>
        </p:nvSpPr>
        <p:spPr/>
        <p:txBody>
          <a:bodyPr/>
          <a:lstStyle/>
          <a:p>
            <a:pPr marL="0" indent="0">
              <a:buNone/>
            </a:pPr>
            <a:r>
              <a:rPr lang="en-GB" sz="3200" dirty="0"/>
              <a:t>Submit an EOI Application form that can be requested from the Community Development Team at Newark &amp; Sherwood District Council.</a:t>
            </a:r>
          </a:p>
          <a:p>
            <a:pPr marL="0" indent="0">
              <a:buNone/>
            </a:pPr>
            <a:endParaRPr lang="en-GB" dirty="0"/>
          </a:p>
        </p:txBody>
      </p:sp>
    </p:spTree>
    <p:extLst>
      <p:ext uri="{BB962C8B-B14F-4D97-AF65-F5344CB8AC3E}">
        <p14:creationId xmlns:p14="http://schemas.microsoft.com/office/powerpoint/2010/main" val="3158756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55032" y="171081"/>
            <a:ext cx="1977898" cy="883264"/>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752572"/>
            <a:ext cx="12192000" cy="1916904"/>
          </a:xfrm>
          <a:prstGeom prst="rect">
            <a:avLst/>
          </a:prstGeom>
        </p:spPr>
      </p:pic>
      <p:pic>
        <p:nvPicPr>
          <p:cNvPr id="6" name="Picture 5"/>
          <p:cNvPicPr>
            <a:picLocks noChangeAspect="1"/>
          </p:cNvPicPr>
          <p:nvPr/>
        </p:nvPicPr>
        <p:blipFill rotWithShape="1">
          <a:blip r:embed="rId4">
            <a:extLst>
              <a:ext uri="{28A0092B-C50C-407E-A947-70E740481C1C}">
                <a14:useLocalDpi xmlns:a14="http://schemas.microsoft.com/office/drawing/2010/main" val="0"/>
              </a:ext>
            </a:extLst>
          </a:blip>
          <a:srcRect b="-33605"/>
          <a:stretch/>
        </p:blipFill>
        <p:spPr>
          <a:xfrm>
            <a:off x="1764" y="6653105"/>
            <a:ext cx="12190236" cy="300307"/>
          </a:xfrm>
          <a:prstGeom prst="rect">
            <a:avLst/>
          </a:prstGeom>
        </p:spPr>
      </p:pic>
      <p:sp>
        <p:nvSpPr>
          <p:cNvPr id="2" name="Title 1">
            <a:extLst>
              <a:ext uri="{FF2B5EF4-FFF2-40B4-BE49-F238E27FC236}">
                <a16:creationId xmlns:a16="http://schemas.microsoft.com/office/drawing/2014/main" id="{7BA3D1A6-352C-9F95-CC61-FF796CD7949D}"/>
              </a:ext>
            </a:extLst>
          </p:cNvPr>
          <p:cNvSpPr>
            <a:spLocks noGrp="1"/>
          </p:cNvSpPr>
          <p:nvPr>
            <p:ph type="title"/>
          </p:nvPr>
        </p:nvSpPr>
        <p:spPr/>
        <p:txBody>
          <a:bodyPr>
            <a:normAutofit/>
          </a:bodyPr>
          <a:lstStyle/>
          <a:p>
            <a:r>
              <a:rPr lang="en-US" dirty="0"/>
              <a:t>How is my application assessed?</a:t>
            </a:r>
            <a:br>
              <a:rPr lang="en-US" dirty="0"/>
            </a:br>
            <a:endParaRPr lang="en-GB" dirty="0"/>
          </a:p>
        </p:txBody>
      </p:sp>
      <p:sp>
        <p:nvSpPr>
          <p:cNvPr id="7" name="Content Placeholder 6">
            <a:extLst>
              <a:ext uri="{FF2B5EF4-FFF2-40B4-BE49-F238E27FC236}">
                <a16:creationId xmlns:a16="http://schemas.microsoft.com/office/drawing/2014/main" id="{DD4BB491-1105-95FA-6E73-C37299D8A4D1}"/>
              </a:ext>
            </a:extLst>
          </p:cNvPr>
          <p:cNvSpPr>
            <a:spLocks noGrp="1"/>
          </p:cNvSpPr>
          <p:nvPr>
            <p:ph idx="1"/>
          </p:nvPr>
        </p:nvSpPr>
        <p:spPr>
          <a:xfrm>
            <a:off x="838200" y="1404257"/>
            <a:ext cx="10515600" cy="3348315"/>
          </a:xfrm>
        </p:spPr>
        <p:txBody>
          <a:bodyPr>
            <a:normAutofit fontScale="92500" lnSpcReduction="10000"/>
          </a:bodyPr>
          <a:lstStyle/>
          <a:p>
            <a:pPr marL="0" indent="0">
              <a:buNone/>
            </a:pPr>
            <a:r>
              <a:rPr lang="en-GB" sz="2400" dirty="0"/>
              <a:t>All applications are submitted to the Community Development Team at Newark and Sherwood District Council who will register the application and share the document with the internal s106 Officers Working Group.  </a:t>
            </a:r>
          </a:p>
          <a:p>
            <a:pPr marL="0" indent="0">
              <a:buNone/>
            </a:pPr>
            <a:r>
              <a:rPr lang="en-GB" sz="2400" dirty="0"/>
              <a:t>Where appropriate discussions will take place with the Parish Council.</a:t>
            </a:r>
          </a:p>
          <a:p>
            <a:pPr marL="0" indent="0">
              <a:buNone/>
            </a:pPr>
            <a:r>
              <a:rPr lang="en-GB" sz="2400" dirty="0"/>
              <a:t>EOI’s will be assessed on merit linked to The District Council’s Community Plan Objectives and community value/benefit/impact, cost and available match funding.</a:t>
            </a:r>
          </a:p>
          <a:p>
            <a:pPr marL="0" indent="0">
              <a:buNone/>
            </a:pPr>
            <a:r>
              <a:rPr lang="en-GB" sz="2400" dirty="0"/>
              <a:t>All decisions have to be signed off by either council 151 Officer and Director of Planning below £15K </a:t>
            </a:r>
            <a:r>
              <a:rPr lang="en-GB" sz="2400"/>
              <a:t>and Portfolio </a:t>
            </a:r>
            <a:r>
              <a:rPr lang="en-GB" sz="2400" dirty="0"/>
              <a:t>Holder or Cabinet above £15K.</a:t>
            </a:r>
          </a:p>
          <a:p>
            <a:pPr marL="0" indent="0">
              <a:buNone/>
            </a:pPr>
            <a:r>
              <a:rPr lang="en-GB" sz="2400" dirty="0"/>
              <a:t>Any approved schemes will be locked into a side agreement between the Grantor and Grantee.</a:t>
            </a:r>
          </a:p>
          <a:p>
            <a:pPr marL="0" indent="0">
              <a:buNone/>
            </a:pPr>
            <a:endParaRPr lang="en-GB" dirty="0"/>
          </a:p>
        </p:txBody>
      </p:sp>
    </p:spTree>
    <p:extLst>
      <p:ext uri="{BB962C8B-B14F-4D97-AF65-F5344CB8AC3E}">
        <p14:creationId xmlns:p14="http://schemas.microsoft.com/office/powerpoint/2010/main" val="1336285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55032" y="171081"/>
            <a:ext cx="1977898" cy="883264"/>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752572"/>
            <a:ext cx="12192000" cy="1916904"/>
          </a:xfrm>
          <a:prstGeom prst="rect">
            <a:avLst/>
          </a:prstGeom>
        </p:spPr>
      </p:pic>
      <p:pic>
        <p:nvPicPr>
          <p:cNvPr id="6" name="Picture 5"/>
          <p:cNvPicPr>
            <a:picLocks noChangeAspect="1"/>
          </p:cNvPicPr>
          <p:nvPr/>
        </p:nvPicPr>
        <p:blipFill rotWithShape="1">
          <a:blip r:embed="rId4">
            <a:extLst>
              <a:ext uri="{28A0092B-C50C-407E-A947-70E740481C1C}">
                <a14:useLocalDpi xmlns:a14="http://schemas.microsoft.com/office/drawing/2010/main" val="0"/>
              </a:ext>
            </a:extLst>
          </a:blip>
          <a:srcRect b="-33605"/>
          <a:stretch/>
        </p:blipFill>
        <p:spPr>
          <a:xfrm>
            <a:off x="1764" y="6653105"/>
            <a:ext cx="12190236" cy="300307"/>
          </a:xfrm>
          <a:prstGeom prst="rect">
            <a:avLst/>
          </a:prstGeom>
        </p:spPr>
      </p:pic>
      <p:sp>
        <p:nvSpPr>
          <p:cNvPr id="2" name="Title 1">
            <a:extLst>
              <a:ext uri="{FF2B5EF4-FFF2-40B4-BE49-F238E27FC236}">
                <a16:creationId xmlns:a16="http://schemas.microsoft.com/office/drawing/2014/main" id="{7BA3D1A6-352C-9F95-CC61-FF796CD7949D}"/>
              </a:ext>
            </a:extLst>
          </p:cNvPr>
          <p:cNvSpPr>
            <a:spLocks noGrp="1"/>
          </p:cNvSpPr>
          <p:nvPr>
            <p:ph type="title"/>
          </p:nvPr>
        </p:nvSpPr>
        <p:spPr/>
        <p:txBody>
          <a:bodyPr>
            <a:normAutofit/>
          </a:bodyPr>
          <a:lstStyle/>
          <a:p>
            <a:br>
              <a:rPr lang="en-US" dirty="0"/>
            </a:br>
            <a:endParaRPr lang="en-GB" dirty="0"/>
          </a:p>
        </p:txBody>
      </p:sp>
      <p:sp>
        <p:nvSpPr>
          <p:cNvPr id="7" name="Content Placeholder 6">
            <a:extLst>
              <a:ext uri="{FF2B5EF4-FFF2-40B4-BE49-F238E27FC236}">
                <a16:creationId xmlns:a16="http://schemas.microsoft.com/office/drawing/2014/main" id="{DD4BB491-1105-95FA-6E73-C37299D8A4D1}"/>
              </a:ext>
            </a:extLst>
          </p:cNvPr>
          <p:cNvSpPr>
            <a:spLocks noGrp="1"/>
          </p:cNvSpPr>
          <p:nvPr>
            <p:ph idx="1"/>
          </p:nvPr>
        </p:nvSpPr>
        <p:spPr>
          <a:xfrm>
            <a:off x="838199" y="0"/>
            <a:ext cx="9612087" cy="6369169"/>
          </a:xfrm>
        </p:spPr>
        <p:txBody>
          <a:bodyPr>
            <a:normAutofit fontScale="25000" lnSpcReduction="20000"/>
          </a:bodyPr>
          <a:lstStyle/>
          <a:p>
            <a:pPr>
              <a:lnSpc>
                <a:spcPct val="107000"/>
              </a:lnSpc>
              <a:spcAft>
                <a:spcPts val="800"/>
              </a:spcAft>
            </a:pPr>
            <a:r>
              <a:rPr lang="en-GB" sz="8000" dirty="0">
                <a:effectLst/>
                <a:latin typeface="Calibri" panose="020F0502020204030204" pitchFamily="34" charset="0"/>
                <a:ea typeface="Calibri" panose="020F0502020204030204" pitchFamily="34" charset="0"/>
                <a:cs typeface="Times New Roman" panose="02020603050405020304" pitchFamily="18" charset="0"/>
              </a:rPr>
              <a:t>Section 106 Contributions - The General Rules</a:t>
            </a:r>
          </a:p>
          <a:p>
            <a:pPr>
              <a:lnSpc>
                <a:spcPct val="107000"/>
              </a:lnSpc>
              <a:spcAft>
                <a:spcPts val="800"/>
              </a:spcAft>
            </a:pPr>
            <a:r>
              <a:rPr lang="en-GB" sz="8000" dirty="0">
                <a:effectLst/>
                <a:latin typeface="Calibri" panose="020F0502020204030204" pitchFamily="34" charset="0"/>
                <a:ea typeface="Calibri" panose="020F0502020204030204" pitchFamily="34" charset="0"/>
                <a:cs typeface="Times New Roman" panose="02020603050405020304" pitchFamily="18" charset="0"/>
              </a:rPr>
              <a:t>Any request should be meaningful and proportionate to the intended development</a:t>
            </a:r>
          </a:p>
          <a:p>
            <a:pPr>
              <a:lnSpc>
                <a:spcPct val="107000"/>
              </a:lnSpc>
              <a:spcAft>
                <a:spcPts val="800"/>
              </a:spcAft>
            </a:pPr>
            <a:r>
              <a:rPr lang="en-GB" sz="8000" dirty="0">
                <a:effectLst/>
                <a:latin typeface="Calibri" panose="020F0502020204030204" pitchFamily="34" charset="0"/>
                <a:ea typeface="Calibri" panose="020F0502020204030204" pitchFamily="34" charset="0"/>
                <a:cs typeface="Times New Roman" panose="02020603050405020304" pitchFamily="18" charset="0"/>
              </a:rPr>
              <a:t>The request should be in accordance with the Supplementary Planning Document  - Developer Contributions</a:t>
            </a:r>
          </a:p>
          <a:p>
            <a:pPr>
              <a:lnSpc>
                <a:spcPct val="107000"/>
              </a:lnSpc>
              <a:spcAft>
                <a:spcPts val="800"/>
              </a:spcAft>
            </a:pPr>
            <a:r>
              <a:rPr lang="en-GB" sz="8000" dirty="0">
                <a:effectLst/>
                <a:latin typeface="Calibri" panose="020F0502020204030204" pitchFamily="34" charset="0"/>
                <a:ea typeface="Calibri" panose="020F0502020204030204" pitchFamily="34" charset="0"/>
                <a:cs typeface="Times New Roman" panose="02020603050405020304" pitchFamily="18" charset="0"/>
              </a:rPr>
              <a:t>The Developer can ask for details of what the contributions will be used for</a:t>
            </a:r>
          </a:p>
          <a:p>
            <a:pPr>
              <a:lnSpc>
                <a:spcPct val="107000"/>
              </a:lnSpc>
              <a:spcAft>
                <a:spcPts val="800"/>
              </a:spcAft>
            </a:pPr>
            <a:r>
              <a:rPr lang="en-GB" sz="8000" dirty="0">
                <a:effectLst/>
                <a:latin typeface="Calibri" panose="020F0502020204030204" pitchFamily="34" charset="0"/>
                <a:ea typeface="Calibri" panose="020F0502020204030204" pitchFamily="34" charset="0"/>
                <a:cs typeface="Times New Roman" panose="02020603050405020304" pitchFamily="18" charset="0"/>
              </a:rPr>
              <a:t>The Developer can request a viability assessment of a scheme to be considered to determine what is affordable</a:t>
            </a:r>
          </a:p>
          <a:p>
            <a:pPr>
              <a:lnSpc>
                <a:spcPct val="107000"/>
              </a:lnSpc>
              <a:spcAft>
                <a:spcPts val="800"/>
              </a:spcAft>
            </a:pPr>
            <a:r>
              <a:rPr lang="en-GB" sz="8000" dirty="0">
                <a:effectLst/>
                <a:latin typeface="Calibri" panose="020F0502020204030204" pitchFamily="34" charset="0"/>
                <a:ea typeface="Calibri" panose="020F0502020204030204" pitchFamily="34" charset="0"/>
                <a:cs typeface="Times New Roman" panose="02020603050405020304" pitchFamily="18" charset="0"/>
              </a:rPr>
              <a:t>It may be necessary to negotiate what the proposed scheme can support</a:t>
            </a:r>
          </a:p>
          <a:p>
            <a:pPr>
              <a:lnSpc>
                <a:spcPct val="107000"/>
              </a:lnSpc>
              <a:spcAft>
                <a:spcPts val="800"/>
              </a:spcAft>
            </a:pPr>
            <a:r>
              <a:rPr lang="en-GB" sz="8000" dirty="0">
                <a:effectLst/>
                <a:latin typeface="Calibri" panose="020F0502020204030204" pitchFamily="34" charset="0"/>
                <a:ea typeface="Calibri" panose="020F0502020204030204" pitchFamily="34" charset="0"/>
                <a:cs typeface="Times New Roman" panose="02020603050405020304" pitchFamily="18" charset="0"/>
              </a:rPr>
              <a:t>The scope of the contributions will be detailed in the S106 Agreement</a:t>
            </a:r>
          </a:p>
          <a:p>
            <a:pPr>
              <a:lnSpc>
                <a:spcPct val="107000"/>
              </a:lnSpc>
              <a:spcAft>
                <a:spcPts val="800"/>
              </a:spcAft>
            </a:pPr>
            <a:r>
              <a:rPr lang="en-GB" sz="8000" dirty="0">
                <a:effectLst/>
                <a:latin typeface="Calibri" panose="020F0502020204030204" pitchFamily="34" charset="0"/>
                <a:ea typeface="Calibri" panose="020F0502020204030204" pitchFamily="34" charset="0"/>
                <a:cs typeface="Times New Roman" panose="02020603050405020304" pitchFamily="18" charset="0"/>
              </a:rPr>
              <a:t>Agreements are legally binding and are signed by the typically the landowner, the developer and the Local Planning Authority and NCC</a:t>
            </a:r>
          </a:p>
          <a:p>
            <a:pPr>
              <a:lnSpc>
                <a:spcPct val="107000"/>
              </a:lnSpc>
              <a:spcAft>
                <a:spcPts val="800"/>
              </a:spcAft>
            </a:pPr>
            <a:r>
              <a:rPr lang="en-GB" sz="8000" dirty="0">
                <a:effectLst/>
                <a:latin typeface="Calibri" panose="020F0502020204030204" pitchFamily="34" charset="0"/>
                <a:ea typeface="Calibri" panose="020F0502020204030204" pitchFamily="34" charset="0"/>
                <a:cs typeface="Times New Roman" panose="02020603050405020304" pitchFamily="18" charset="0"/>
              </a:rPr>
              <a:t>They are typically time limited and should be spent within 5 years</a:t>
            </a:r>
            <a:endParaRPr lang="en-GB" dirty="0"/>
          </a:p>
        </p:txBody>
      </p:sp>
    </p:spTree>
    <p:extLst>
      <p:ext uri="{BB962C8B-B14F-4D97-AF65-F5344CB8AC3E}">
        <p14:creationId xmlns:p14="http://schemas.microsoft.com/office/powerpoint/2010/main" val="4103868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340</TotalTime>
  <Words>450</Words>
  <Application>Microsoft Office PowerPoint</Application>
  <PresentationFormat>Widescreen</PresentationFormat>
  <Paragraphs>31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Newark and Sherwood District Council</vt:lpstr>
      <vt:lpstr> S106 Process </vt:lpstr>
      <vt:lpstr> </vt:lpstr>
      <vt:lpstr> How do I apply?</vt:lpstr>
      <vt:lpstr>How is my application assessed? </vt:lpstr>
      <vt:lpstr> </vt:lpstr>
    </vt:vector>
  </TitlesOfParts>
  <Company>NSDC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Kirsty Malarkey</dc:creator>
  <cp:lastModifiedBy>Sue Stott</cp:lastModifiedBy>
  <cp:revision>7</cp:revision>
  <cp:lastPrinted>2023-11-13T17:48:05Z</cp:lastPrinted>
  <dcterms:created xsi:type="dcterms:W3CDTF">2021-11-26T11:54:46Z</dcterms:created>
  <dcterms:modified xsi:type="dcterms:W3CDTF">2024-02-05T17:30:11Z</dcterms:modified>
</cp:coreProperties>
</file>